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12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8" r:id="rId3"/>
    <p:sldId id="275" r:id="rId4"/>
    <p:sldId id="279" r:id="rId5"/>
    <p:sldId id="277" r:id="rId6"/>
    <p:sldId id="278" r:id="rId7"/>
    <p:sldId id="259" r:id="rId8"/>
    <p:sldId id="280" r:id="rId9"/>
    <p:sldId id="281" r:id="rId10"/>
    <p:sldId id="290" r:id="rId11"/>
    <p:sldId id="276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1" r:id="rId20"/>
    <p:sldId id="260" r:id="rId21"/>
    <p:sldId id="261" r:id="rId22"/>
    <p:sldId id="272" r:id="rId23"/>
    <p:sldId id="262" r:id="rId24"/>
    <p:sldId id="271" r:id="rId25"/>
    <p:sldId id="263" r:id="rId26"/>
    <p:sldId id="265" r:id="rId27"/>
    <p:sldId id="266" r:id="rId28"/>
    <p:sldId id="267" r:id="rId29"/>
    <p:sldId id="273" r:id="rId30"/>
    <p:sldId id="264" r:id="rId31"/>
    <p:sldId id="268" r:id="rId32"/>
    <p:sldId id="274" r:id="rId33"/>
    <p:sldId id="269" r:id="rId34"/>
    <p:sldId id="270" r:id="rId3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7" autoAdjust="0"/>
    <p:restoredTop sz="94660" autoAdjust="0"/>
  </p:normalViewPr>
  <p:slideViewPr>
    <p:cSldViewPr snapToGrid="0">
      <p:cViewPr varScale="1">
        <p:scale>
          <a:sx n="81" d="100"/>
          <a:sy n="81" d="100"/>
        </p:scale>
        <p:origin x="91" y="10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0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FDE3333-857A-4131-9EBA-B73C0C259FD7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12D00-6AAC-4A94-B2E5-A12E9C579B03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rtl="0"/>
            <a:fld id="{8CD12D00-6AAC-4A94-B2E5-A12E9C579B03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27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rtl="0"/>
            <a:fld id="{8CD12D00-6AAC-4A94-B2E5-A12E9C579B03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90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594A98-8FB4-4076-AE7B-5D3B1A2CBC70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E0F2F7-3EF1-4761-ABAF-2FA9DDE4F1A8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矩形​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63FC6D-277D-4D53-8EB6-E41026A24247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C14310-5240-428A-850A-F7101D16AE5A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F85B13-09B0-4D01-A286-57280995F924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11FE78-D258-4188-9C5F-198CC4CE7F12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91C52-D618-41DD-80F2-22500A780186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EE3488-748A-4EA8-9571-9D5A1694FA0A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D7791703-7779-4492-8183-3F96B27D2540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D22F12-409A-40D9-8774-D34C978752A7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400FF2F-BAC0-4F33-9E13-F8F6FA55A14D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1" kern="1200" cap="all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长方形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Autofit/>
          </a:bodyPr>
          <a:lstStyle/>
          <a:p>
            <a:r>
              <a:rPr lang="zh-CN" altLang="en-US" sz="4400" dirty="0" smtClean="0"/>
              <a:t>力学</a:t>
            </a:r>
            <a:r>
              <a:rPr lang="en-US" altLang="zh-CN" sz="4400" dirty="0" smtClean="0"/>
              <a:t>B</a:t>
            </a:r>
            <a:r>
              <a:rPr lang="zh-CN" altLang="en-US" sz="4400" dirty="0"/>
              <a:t>期末复习</a:t>
            </a:r>
            <a:r>
              <a:rPr lang="zh-CN" altLang="en-US" sz="4400" dirty="0" smtClean="0"/>
              <a:t>课及振动和波动习题课</a:t>
            </a:r>
            <a:endParaRPr lang="zh-CN" sz="4400" dirty="0"/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长方形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图片 5" descr="徽标特写&#10;&#10;已自动生成说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0107" y="-23815"/>
            <a:ext cx="11029616" cy="1188720"/>
          </a:xfrm>
        </p:spPr>
        <p:txBody>
          <a:bodyPr/>
          <a:lstStyle/>
          <a:p>
            <a:r>
              <a:rPr lang="zh-CN" altLang="en-US" dirty="0" smtClean="0"/>
              <a:t>平动和转动的对应关系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798"/>
            <a:ext cx="6161947" cy="5402373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726" y="885305"/>
            <a:ext cx="6028010" cy="3385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579910" y="4454049"/>
                <a:ext cx="1100622" cy="352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位移</m:t>
                    </m:r>
                  </m:oMath>
                </a14:m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r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pos m:val="top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altLang="zh-CN" dirty="0" smtClean="0"/>
                  <a:t>θ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910" y="4454049"/>
                <a:ext cx="1100622" cy="352341"/>
              </a:xfrm>
              <a:prstGeom prst="rect">
                <a:avLst/>
              </a:prstGeom>
              <a:blipFill>
                <a:blip r:embed="rId5"/>
                <a:stretch>
                  <a:fillRect l="-10497" t="-35088" r="-55249" b="-50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579910" y="4885518"/>
                <a:ext cx="1478931" cy="352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作用</m:t>
                    </m:r>
                  </m:oMath>
                </a14:m>
                <a:r>
                  <a:rPr lang="zh-CN" altLang="en-US" dirty="0" smtClean="0"/>
                  <a:t>力：</a:t>
                </a:r>
                <a:r>
                  <a:rPr lang="en-US" altLang="zh-CN" dirty="0"/>
                  <a:t>F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pos m:val="top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910" y="4885518"/>
                <a:ext cx="1478931" cy="352341"/>
              </a:xfrm>
              <a:prstGeom prst="rect">
                <a:avLst/>
              </a:prstGeom>
              <a:blipFill>
                <a:blip r:embed="rId6"/>
                <a:stretch>
                  <a:fillRect l="-7819" t="-32759" r="-33745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579910" y="5302375"/>
                <a:ext cx="1220847" cy="352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速度</m:t>
                    </m:r>
                  </m:oMath>
                </a14:m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v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pos m:val="top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910" y="5302375"/>
                <a:ext cx="1220847" cy="352341"/>
              </a:xfrm>
              <a:prstGeom prst="rect">
                <a:avLst/>
              </a:prstGeom>
              <a:blipFill>
                <a:blip r:embed="rId7"/>
                <a:stretch>
                  <a:fillRect l="-9453" t="-34483" r="-41791" b="-48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600748" y="6071573"/>
                <a:ext cx="1206421" cy="352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惯量</m:t>
                    </m:r>
                  </m:oMath>
                </a14:m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m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pos m:val="top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748" y="6071573"/>
                <a:ext cx="1206421" cy="352341"/>
              </a:xfrm>
              <a:prstGeom prst="rect">
                <a:avLst/>
              </a:prstGeom>
              <a:blipFill>
                <a:blip r:embed="rId8"/>
                <a:stretch>
                  <a:fillRect l="-9596" t="-34483" r="-50505" b="-48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600748" y="5676181"/>
                <a:ext cx="1424429" cy="352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dirty="0" smtClean="0"/>
                  <a:t>加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速度</m:t>
                    </m:r>
                  </m:oMath>
                </a14:m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a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pos m:val="top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748" y="5676181"/>
                <a:ext cx="1424429" cy="352341"/>
              </a:xfrm>
              <a:prstGeom prst="rect">
                <a:avLst/>
              </a:prstGeom>
              <a:blipFill>
                <a:blip r:embed="rId9"/>
                <a:stretch>
                  <a:fillRect l="-10300" t="-32759" r="-39485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3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5507" y="0"/>
            <a:ext cx="11029616" cy="1188720"/>
          </a:xfrm>
        </p:spPr>
        <p:txBody>
          <a:bodyPr/>
          <a:lstStyle/>
          <a:p>
            <a:r>
              <a:rPr lang="zh-CN" altLang="en-US" dirty="0"/>
              <a:t>刚体运动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25507" y="1076325"/>
            <a:ext cx="12009393" cy="639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r>
              <a:rPr lang="zh-CN" altLang="en-US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、自由度与方程个数</a:t>
            </a:r>
            <a:endParaRPr lang="en-US" altLang="zh-CN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个平动自由度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+3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个转动自由度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=6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个独立方程</a:t>
            </a: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平面平行运动：平动自由度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个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+1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个转动自由度（转动轴垂直于平面，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个转动自由度已经确定）</a:t>
            </a: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r>
              <a:rPr lang="zh-CN" altLang="en-US" sz="17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平动方程（</a:t>
            </a:r>
            <a:r>
              <a:rPr lang="en-US" altLang="zh-CN" sz="1700" dirty="0" err="1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x,y</a:t>
            </a:r>
            <a:r>
              <a:rPr lang="zh-CN" altLang="en-US" sz="17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方向的受力）</a:t>
            </a:r>
            <a:endParaRPr lang="en-US" altLang="zh-CN" sz="17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r>
              <a:rPr lang="zh-CN" altLang="en-US" sz="17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定轴转动定理方程：</a:t>
            </a:r>
            <a:r>
              <a:rPr lang="zh-CN" altLang="en-US" sz="17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  <a:sym typeface="Wingdings" panose="05000000000000000000" pitchFamily="2" charset="2"/>
              </a:rPr>
              <a:t>（适当选取参考点，减少无关力矩）</a:t>
            </a:r>
            <a:endParaRPr lang="en-US" altLang="zh-CN" sz="17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r>
              <a:rPr lang="zh-CN" altLang="en-US" sz="17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（非必须）约束方程：</a:t>
            </a:r>
            <a:endParaRPr lang="en-US" altLang="zh-CN" sz="17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2"/>
            <a:r>
              <a:rPr lang="zh-CN" altLang="en-US" sz="1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滑轮：沿绳方向</a:t>
            </a:r>
            <a:r>
              <a:rPr lang="en-US" altLang="zh-CN" sz="1600" dirty="0" err="1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a,v</a:t>
            </a:r>
            <a:r>
              <a:rPr lang="zh-CN" altLang="en-US" sz="1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相同</a:t>
            </a:r>
            <a:endParaRPr lang="en-US" altLang="zh-CN" sz="16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2"/>
            <a:r>
              <a:rPr lang="zh-CN" altLang="en-US" sz="1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纯</a:t>
            </a:r>
            <a:r>
              <a:rPr lang="zh-CN" altLang="en-US" sz="1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滚动：纯滚动接触点速度为</a:t>
            </a:r>
            <a:r>
              <a:rPr lang="en-US" altLang="zh-CN" sz="1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</a:t>
            </a:r>
            <a:r>
              <a:rPr lang="zh-CN" altLang="en-US" sz="1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（用速度合成法推导可以得到约束方程）</a:t>
            </a:r>
            <a:endParaRPr lang="en-US" altLang="zh-CN" sz="16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2"/>
            <a:r>
              <a:rPr lang="zh-CN" altLang="en-US" sz="1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垂直</a:t>
            </a:r>
            <a:r>
              <a:rPr lang="zh-CN" altLang="en-US" sz="1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于斜面表面的</a:t>
            </a:r>
            <a:r>
              <a:rPr lang="en-US" altLang="zh-CN" sz="1600" dirty="0" err="1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v,a</a:t>
            </a:r>
            <a:r>
              <a:rPr lang="zh-CN" altLang="en-US" sz="16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相同</a:t>
            </a:r>
            <a:endParaRPr lang="en-US" altLang="zh-CN" sz="16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2"/>
            <a:endParaRPr lang="en-US" altLang="zh-CN" sz="16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r>
              <a:rPr lang="en-US" altLang="zh-CN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	</a:t>
            </a: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802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5507" y="0"/>
            <a:ext cx="11029616" cy="1188720"/>
          </a:xfrm>
        </p:spPr>
        <p:txBody>
          <a:bodyPr/>
          <a:lstStyle/>
          <a:p>
            <a:r>
              <a:rPr lang="zh-CN" altLang="en-US" dirty="0"/>
              <a:t>刚体运动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25508" y="-773431"/>
            <a:ext cx="11333118" cy="6286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</a:t>
            </a:r>
            <a:r>
              <a:rPr lang="zh-CN" altLang="en-US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、转动惯量：</a:t>
            </a:r>
            <a:endParaRPr lang="en-US" altLang="zh-CN" sz="16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叠加法</a:t>
            </a: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000" dirty="0" smtClean="0"/>
              <a:t>常见转动惯量求解（</a:t>
            </a:r>
            <a:r>
              <a:rPr lang="zh-CN" altLang="en-US" sz="2000" dirty="0"/>
              <a:t>考试可以直接</a:t>
            </a:r>
            <a:r>
              <a:rPr lang="zh-CN" altLang="en-US" sz="2000" dirty="0" smtClean="0"/>
              <a:t>用，但最好都自己推一遍）：</a:t>
            </a:r>
            <a:r>
              <a:rPr lang="zh-CN" altLang="en-US" sz="2000" dirty="0"/>
              <a:t>球、球壳、圆盘、圆环、圆柱、细棒、长方形</a:t>
            </a:r>
            <a:r>
              <a:rPr lang="zh-CN" altLang="en-US" sz="2000" dirty="0" smtClean="0"/>
              <a:t>薄板</a:t>
            </a:r>
            <a:endParaRPr lang="en-US" altLang="zh-CN" sz="2000" dirty="0" smtClean="0"/>
          </a:p>
          <a:p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两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个重要定理（注意适用条件）：</a:t>
            </a: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4" y="3481281"/>
            <a:ext cx="2785155" cy="6962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69" y="4177568"/>
            <a:ext cx="2240685" cy="9701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36" y="1132625"/>
            <a:ext cx="3421677" cy="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5507" y="-95215"/>
            <a:ext cx="11029616" cy="1188720"/>
          </a:xfrm>
        </p:spPr>
        <p:txBody>
          <a:bodyPr/>
          <a:lstStyle/>
          <a:p>
            <a:r>
              <a:rPr lang="zh-CN" altLang="en-US" dirty="0"/>
              <a:t>刚体运动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25507" y="-90970"/>
            <a:ext cx="11974435" cy="6286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</a:t>
            </a:r>
            <a:r>
              <a:rPr lang="zh-CN" altLang="en-US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、刚体中的动能和势能：</a:t>
            </a:r>
            <a:endParaRPr lang="en-US" altLang="zh-CN" sz="16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柯尼希定理：在质心相对参考系下考虑，其它参考系都不成立。</a:t>
            </a: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找转动瞬心：</a:t>
            </a: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r>
              <a:rPr lang="zh-CN" altLang="en-US" sz="17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对所有刚体的运动，总可以在空间中找到一个点</a:t>
            </a:r>
            <a:r>
              <a:rPr lang="en-US" altLang="zh-CN" sz="17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O</a:t>
            </a:r>
            <a:r>
              <a:rPr lang="zh-CN" altLang="en-US" sz="17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，该时刻刚体绕该点仅仅作转动，无平动。</a:t>
            </a:r>
            <a:endParaRPr lang="en-US" altLang="zh-CN" sz="17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r>
              <a:rPr lang="zh-CN" altLang="en-US" sz="17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可以通过对刚体上任意两点的速度作垂线，交点即为</a:t>
            </a:r>
            <a:r>
              <a:rPr lang="en-US" altLang="zh-CN" sz="17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O</a:t>
            </a:r>
            <a:r>
              <a:rPr lang="zh-CN" altLang="en-US" sz="17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。</a:t>
            </a:r>
            <a:endParaRPr lang="en-US" altLang="zh-CN" sz="17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endParaRPr lang="en-US" altLang="zh-CN" sz="17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endParaRPr lang="en-US" altLang="zh-CN" sz="17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r>
              <a:rPr lang="zh-CN" altLang="en-US" sz="17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例：</a:t>
            </a:r>
            <a:endParaRPr lang="en-US" altLang="zh-CN" sz="17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endParaRPr lang="en-US" altLang="zh-CN" sz="17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957784" y="3191629"/>
                <a:ext cx="129086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784" y="3191629"/>
                <a:ext cx="1290866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520259" y="2020560"/>
                <a:ext cx="216809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259" y="2020560"/>
                <a:ext cx="2168094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 rot="1882129">
            <a:off x="1790700" y="5191125"/>
            <a:ext cx="20299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0" idx="1"/>
          </p:cNvCxnSpPr>
          <p:nvPr/>
        </p:nvCxnSpPr>
        <p:spPr>
          <a:xfrm flipV="1">
            <a:off x="1939055" y="4352925"/>
            <a:ext cx="699370" cy="37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0" idx="3"/>
          </p:cNvCxnSpPr>
          <p:nvPr/>
        </p:nvCxnSpPr>
        <p:spPr>
          <a:xfrm>
            <a:off x="3672295" y="5786140"/>
            <a:ext cx="280580" cy="820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0" idx="1"/>
          </p:cNvCxnSpPr>
          <p:nvPr/>
        </p:nvCxnSpPr>
        <p:spPr>
          <a:xfrm>
            <a:off x="1939055" y="4729460"/>
            <a:ext cx="581204" cy="1397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0" idx="3"/>
          </p:cNvCxnSpPr>
          <p:nvPr/>
        </p:nvCxnSpPr>
        <p:spPr>
          <a:xfrm flipH="1">
            <a:off x="2520259" y="5786140"/>
            <a:ext cx="1152036" cy="3765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249619" y="405040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v1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807259" y="612688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v2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2229657" y="6108924"/>
            <a:ext cx="34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</a:t>
            </a:r>
            <a:endParaRPr lang="zh-CN" altLang="en-US" dirty="0"/>
          </a:p>
        </p:txBody>
      </p:sp>
      <p:cxnSp>
        <p:nvCxnSpPr>
          <p:cNvPr id="23" name="直接连接符 22"/>
          <p:cNvCxnSpPr/>
          <p:nvPr/>
        </p:nvCxnSpPr>
        <p:spPr>
          <a:xfrm>
            <a:off x="6886575" y="5600700"/>
            <a:ext cx="2619375" cy="2857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7724774" y="4676775"/>
            <a:ext cx="942975" cy="923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177211" y="5562600"/>
            <a:ext cx="71439" cy="1047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上弧形箭头 30"/>
          <p:cNvSpPr/>
          <p:nvPr/>
        </p:nvSpPr>
        <p:spPr>
          <a:xfrm>
            <a:off x="7791450" y="4276725"/>
            <a:ext cx="876299" cy="39580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042339" y="5713567"/>
            <a:ext cx="34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383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5507" y="0"/>
            <a:ext cx="11029616" cy="1188720"/>
          </a:xfrm>
        </p:spPr>
        <p:txBody>
          <a:bodyPr/>
          <a:lstStyle/>
          <a:p>
            <a:r>
              <a:rPr lang="zh-CN" altLang="en-US" dirty="0"/>
              <a:t>刚体运动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25507" y="-954406"/>
            <a:ext cx="11333118" cy="6286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3</a:t>
            </a:r>
            <a:r>
              <a:rPr lang="zh-CN" altLang="en-US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、平面平行运动</a:t>
            </a:r>
            <a:endParaRPr lang="en-US" altLang="zh-CN" sz="16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r>
              <a:rPr lang="zh-CN" altLang="en-US" sz="21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分析受力、写</a:t>
            </a:r>
            <a:r>
              <a:rPr lang="en-US" altLang="zh-CN" sz="21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x</a:t>
            </a:r>
            <a:r>
              <a:rPr lang="zh-CN" altLang="en-US" sz="21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</a:t>
            </a:r>
            <a:r>
              <a:rPr lang="en-US" altLang="zh-CN" sz="21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y</a:t>
            </a:r>
            <a:r>
              <a:rPr lang="zh-CN" altLang="en-US" sz="21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方向的平动受力方程</a:t>
            </a:r>
            <a:endParaRPr lang="en-US" altLang="zh-CN" sz="21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r>
              <a:rPr lang="zh-CN" altLang="en-US" sz="21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选参考点、列转动定理方程（</a:t>
            </a:r>
            <a:r>
              <a:rPr lang="zh-CN" altLang="en-US" sz="2100" b="1" dirty="0" smtClean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适当取参考点</a:t>
            </a:r>
            <a:r>
              <a:rPr lang="zh-CN" altLang="en-US" sz="21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）</a:t>
            </a:r>
            <a:endParaRPr lang="en-US" altLang="zh-CN" sz="21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r>
              <a:rPr lang="zh-CN" altLang="en-US" sz="21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找约束条件</a:t>
            </a:r>
            <a:endParaRPr lang="en-US" altLang="zh-CN" sz="21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endParaRPr lang="en-US" altLang="zh-CN" sz="21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84" y="2819047"/>
            <a:ext cx="5563082" cy="40770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02" y="1188720"/>
            <a:ext cx="6113096" cy="523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6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717" y="702156"/>
            <a:ext cx="11029616" cy="1188720"/>
          </a:xfrm>
        </p:spPr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、刚体的平衡条件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6442" y="702156"/>
                <a:ext cx="11029615" cy="3634486"/>
              </a:xfrm>
            </p:spPr>
            <p:txBody>
              <a:bodyPr/>
              <a:lstStyle/>
              <a:p>
                <a:r>
                  <a:rPr lang="zh-CN" altLang="en-US" dirty="0" smtClean="0"/>
                  <a:t>基本条件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zh-CN" altLang="en-US" dirty="0"/>
              </a:p>
              <a:p>
                <a:r>
                  <a:rPr lang="zh-CN" altLang="en-US" dirty="0" smtClean="0"/>
                  <a:t>同样地，可以适当取参考点，消去复杂的力矩</a:t>
                </a:r>
                <a:endParaRPr lang="en-US" altLang="zh-CN" dirty="0" smtClean="0"/>
              </a:p>
              <a:p>
                <a:r>
                  <a:rPr lang="zh-CN" altLang="en-US" dirty="0" smtClean="0"/>
                  <a:t>（运动学中也一样）静摩擦力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静</m:t>
                        </m:r>
                      </m:sub>
                    </m:sSub>
                  </m:oMath>
                </a14:m>
                <a:r>
                  <a:rPr lang="zh-CN" altLang="en-US" dirty="0" smtClean="0"/>
                  <a:t>应当视作一个和支持力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 smtClean="0"/>
                  <a:t>互相独立的变量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442" y="702156"/>
                <a:ext cx="11029615" cy="3634486"/>
              </a:xfrm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62" y="3236413"/>
            <a:ext cx="7084937" cy="34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0" y="1929749"/>
            <a:ext cx="3185152" cy="2502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187342"/>
            <a:ext cx="10849674" cy="8891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87839" y="3244333"/>
            <a:ext cx="53371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适当取参考点，消去复杂的力矩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94211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4993" y="149297"/>
            <a:ext cx="11029615" cy="363448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如</a:t>
            </a:r>
            <a:r>
              <a:rPr lang="zh-CN" altLang="en-US" sz="2400" dirty="0" smtClean="0"/>
              <a:t>图所示，长为</a:t>
            </a:r>
            <a:r>
              <a:rPr lang="en-US" altLang="zh-CN" sz="2400" dirty="0" smtClean="0"/>
              <a:t>l</a:t>
            </a:r>
            <a:r>
              <a:rPr lang="zh-CN" altLang="en-US" sz="2400" dirty="0" smtClean="0"/>
              <a:t>，质量为</a:t>
            </a:r>
            <a:r>
              <a:rPr lang="en-US" altLang="zh-CN" sz="2400" dirty="0" smtClean="0"/>
              <a:t>m</a:t>
            </a:r>
            <a:r>
              <a:rPr lang="zh-CN" altLang="en-US" sz="2400" dirty="0" smtClean="0"/>
              <a:t>的棒搁在竖直和水平墙壁上，竖直和水平墙壁对长棒的静摩擦系数分别为</a:t>
            </a:r>
            <a:r>
              <a:rPr lang="en-US" altLang="zh-CN" sz="2400" dirty="0" err="1" smtClean="0"/>
              <a:t>μ1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/>
              <a:t>μ2</a:t>
            </a:r>
            <a:r>
              <a:rPr lang="zh-CN" altLang="en-US" sz="2400" dirty="0" smtClean="0"/>
              <a:t>，求棒的平衡条件。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 rot="2979614">
            <a:off x="1845509" y="3717108"/>
            <a:ext cx="20299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009775" y="4572000"/>
            <a:ext cx="2600325" cy="285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2152650" y="2667035"/>
            <a:ext cx="9525" cy="20859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387839" y="3244334"/>
                <a:ext cx="7670811" cy="5651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静摩擦力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静</m:t>
                        </m:r>
                      </m:sub>
                    </m:sSub>
                  </m:oMath>
                </a14:m>
                <a:r>
                  <a:rPr lang="zh-CN" altLang="en-US" sz="2400" dirty="0"/>
                  <a:t>应当视</a:t>
                </a:r>
                <a:r>
                  <a:rPr lang="zh-CN" altLang="en-US" sz="2400" dirty="0" smtClean="0"/>
                  <a:t>作与支持</a:t>
                </a:r>
                <a:r>
                  <a:rPr lang="zh-CN" altLang="en-US" sz="2400" dirty="0"/>
                  <a:t>力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 smtClean="0"/>
                  <a:t>独立的</a:t>
                </a:r>
                <a:r>
                  <a:rPr lang="zh-CN" altLang="en-US" sz="2400" dirty="0"/>
                  <a:t>变量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839" y="3244334"/>
                <a:ext cx="7670811" cy="565155"/>
              </a:xfrm>
              <a:prstGeom prst="rect">
                <a:avLst/>
              </a:prstGeom>
              <a:blipFill>
                <a:blip r:embed="rId2"/>
                <a:stretch>
                  <a:fillRect l="-1272" t="-8602" b="-17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48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378306"/>
            <a:ext cx="11029616" cy="1188720"/>
          </a:xfrm>
        </p:spPr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、滚动中静摩擦力方向的判断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20" y="1641681"/>
            <a:ext cx="6730430" cy="5147358"/>
          </a:xfrm>
        </p:spPr>
      </p:pic>
    </p:spTree>
    <p:extLst>
      <p:ext uri="{BB962C8B-B14F-4D97-AF65-F5344CB8AC3E}">
        <p14:creationId xmlns:p14="http://schemas.microsoft.com/office/powerpoint/2010/main" val="42821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进动（掌握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上的程度即可）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81193" y="898563"/>
                <a:ext cx="11029615" cy="3634486"/>
              </a:xfrm>
            </p:spPr>
            <p:txBody>
              <a:bodyPr/>
              <a:lstStyle/>
              <a:p>
                <a:r>
                  <a:rPr lang="zh-CN" altLang="en-US" dirty="0" smtClean="0"/>
                  <a:t>产生原因：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/>
                  <a:t>外力矩不改变角动量大小，只改变角动量方向，导致角动量在三维空间中旋转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898563"/>
                <a:ext cx="11029615" cy="3634486"/>
              </a:xfrm>
              <a:blipFill>
                <a:blip r:embed="rId2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21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1" y="60435"/>
            <a:ext cx="11029616" cy="1188720"/>
          </a:xfrm>
        </p:spPr>
        <p:txBody>
          <a:bodyPr/>
          <a:lstStyle/>
          <a:p>
            <a:r>
              <a:rPr lang="zh-CN" altLang="en-US" dirty="0"/>
              <a:t>万有引力和天体运动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1191" y="1249155"/>
            <a:ext cx="11666493" cy="4457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r>
              <a:rPr lang="zh-CN" altLang="en-US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、开普勒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三定律：</a:t>
            </a: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		</a:t>
            </a: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第一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定律：行星位于椭圆的焦点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由有心力的形式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F=</a:t>
            </a:r>
            <a:r>
              <a:rPr lang="en-US" altLang="zh-CN" sz="2000" dirty="0" err="1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kr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^(-2)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决定。如果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F=</a:t>
            </a:r>
            <a:r>
              <a:rPr lang="en-US" altLang="zh-CN" sz="2000" dirty="0" err="1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kr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^(α)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α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是其他结果，则运动轨迹不同。</a:t>
            </a: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r>
              <a:rPr lang="en-US" altLang="zh-CN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	</a:t>
            </a: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r>
              <a:rPr lang="en-US" altLang="zh-CN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	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	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第二定律：面积定律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——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本质是关于恒星参考点的角动量守恒</a:t>
            </a:r>
            <a:endParaRPr lang="en-US" altLang="zh-CN" sz="19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51" y="2299510"/>
            <a:ext cx="7566101" cy="2669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15" y="5639055"/>
            <a:ext cx="5752645" cy="106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82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6361" y="-133111"/>
            <a:ext cx="11029616" cy="1188720"/>
          </a:xfrm>
        </p:spPr>
        <p:txBody>
          <a:bodyPr/>
          <a:lstStyle/>
          <a:p>
            <a:r>
              <a:rPr lang="zh-CN" altLang="en-US" dirty="0"/>
              <a:t>振动和</a:t>
            </a:r>
            <a:r>
              <a:rPr lang="zh-CN" altLang="en-US" dirty="0" smtClean="0"/>
              <a:t>波：知识点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03122" y="1055609"/>
                <a:ext cx="11666493" cy="445717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sz="24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1</a:t>
                </a:r>
                <a:r>
                  <a:rPr lang="zh-CN" altLang="en-US" sz="24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、简谐振动</a:t>
                </a:r>
                <a:endParaRPr lang="en-US" altLang="zh-CN" sz="24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1"/>
                <a:r>
                  <a:rPr lang="zh-CN" altLang="en-US" sz="20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受</a:t>
                </a:r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力</a:t>
                </a:r>
                <a:r>
                  <a:rPr lang="zh-CN" altLang="en-US" sz="20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方程</a:t>
                </a:r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：</a:t>
                </a:r>
                <a:endParaRPr lang="en-US" altLang="zh-CN" sz="200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324000" lvl="1" indent="0">
                  <a:buNone/>
                </a:pPr>
                <a:r>
                  <a:rPr lang="en-US" altLang="zh-CN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		</a:t>
                </a:r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平动：</a:t>
                </a:r>
                <a:r>
                  <a:rPr lang="en-US" altLang="zh-CN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F=ma=-</a:t>
                </a:r>
                <a:r>
                  <a:rPr lang="en-US" altLang="zh-CN" sz="2000" dirty="0" err="1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kx</a:t>
                </a:r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𝑤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𝑘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𝑚</m:t>
                            </m:r>
                          </m:den>
                        </m:f>
                      </m:e>
                    </m:ra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2</m:t>
                        </m:r>
                        <m:r>
                          <a:rPr lang="zh-CN" altLang="en-US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𝑤</m:t>
                        </m:r>
                      </m:den>
                    </m:f>
                  </m:oMath>
                </a14:m>
                <a:endParaRPr lang="en-US" altLang="zh-CN" sz="200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324000" lvl="1" indent="0">
                  <a:buNone/>
                </a:pPr>
                <a:r>
                  <a:rPr lang="en-US" altLang="zh-CN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		</a:t>
                </a:r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转动：</a:t>
                </a:r>
                <a:r>
                  <a:rPr lang="en-US" altLang="zh-CN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M=Iβ=-</a:t>
                </a:r>
                <a:r>
                  <a:rPr lang="en-US" altLang="zh-CN" sz="2000" dirty="0" err="1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kθ</a:t>
                </a:r>
                <a:r>
                  <a:rPr lang="en-US" altLang="zh-CN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;</a:t>
                </a:r>
                <a:r>
                  <a:rPr lang="en-US" altLang="zh-CN" sz="2000" dirty="0">
                    <a:ea typeface="方正粗黑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𝑤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𝑘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𝐼</m:t>
                            </m:r>
                          </m:den>
                        </m:f>
                      </m:e>
                    </m:rad>
                  </m:oMath>
                </a14:m>
                <a:endParaRPr lang="en-US" altLang="zh-CN" sz="20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630000" lvl="2" indent="0">
                  <a:buNone/>
                </a:pPr>
                <a:r>
                  <a:rPr lang="zh-CN" altLang="en-US" sz="19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学</a:t>
                </a:r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会通过受力分析判断物体是否作简谐振动，并求周期、振幅（使用能量守恒）（习题</a:t>
                </a:r>
                <a:r>
                  <a:rPr lang="en-US" altLang="zh-CN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9.9+</a:t>
                </a:r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补充题）</a:t>
                </a:r>
                <a:endParaRPr lang="en-US" altLang="zh-CN" sz="19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630000" lvl="2" indent="0">
                  <a:buNone/>
                </a:pPr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常见简谐振动例子：弹簧、单摆、复摆</a:t>
                </a:r>
                <a:endParaRPr lang="en-US" altLang="zh-CN" sz="19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1"/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通解：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𝐴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𝑤𝑡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𝐴𝑐𝑜𝑠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𝑤𝑡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b="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1"/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简谐振动几种表示方法：</a:t>
                </a:r>
                <a:endParaRPr lang="en-US" altLang="zh-CN" sz="20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2"/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旋转矢量图示法</a:t>
                </a:r>
                <a:r>
                  <a:rPr lang="en-US" altLang="zh-CN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——</a:t>
                </a:r>
                <a:r>
                  <a:rPr lang="zh-CN" altLang="en-US" sz="19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已知</a:t>
                </a:r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位置或者速度，反推</a:t>
                </a:r>
                <a:r>
                  <a:rPr lang="en-US" altLang="zh-CN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A</a:t>
                </a:r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、</a:t>
                </a:r>
                <a:r>
                  <a:rPr lang="en-US" altLang="zh-CN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T</a:t>
                </a:r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、</a:t>
                </a:r>
                <a:r>
                  <a:rPr lang="en-US" altLang="zh-CN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w</a:t>
                </a:r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等、；（习题</a:t>
                </a:r>
                <a:r>
                  <a:rPr lang="en-US" altLang="zh-CN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9.3</a:t>
                </a:r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）</a:t>
                </a:r>
                <a:endParaRPr lang="en-US" altLang="zh-CN" sz="19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2"/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实数、复数表示</a:t>
                </a:r>
                <a:r>
                  <a:rPr lang="en-US" altLang="zh-CN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——</a:t>
                </a:r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已知简谐振动的表达式，求速度加速度或更复杂的表达式时，求导、运算方便；</a:t>
                </a:r>
                <a:r>
                  <a:rPr lang="en-US" altLang="zh-CN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(</a:t>
                </a:r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习题</a:t>
                </a:r>
                <a:r>
                  <a:rPr lang="en-US" altLang="zh-CN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9.12</a:t>
                </a:r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、</a:t>
                </a:r>
                <a:r>
                  <a:rPr lang="en-US" altLang="zh-CN" sz="19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9.5</a:t>
                </a:r>
                <a:r>
                  <a:rPr lang="en-US" altLang="zh-CN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122" y="1055609"/>
                <a:ext cx="11666493" cy="4457170"/>
              </a:xfrm>
              <a:blipFill>
                <a:blip r:embed="rId2"/>
                <a:stretch>
                  <a:fillRect l="-366" t="-1505" b="-2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 t="-4136" r="6323" b="78598"/>
          <a:stretch/>
        </p:blipFill>
        <p:spPr>
          <a:xfrm>
            <a:off x="378969" y="270417"/>
            <a:ext cx="7815461" cy="162046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2" r="5041" b="69247"/>
          <a:stretch/>
        </p:blipFill>
        <p:spPr>
          <a:xfrm>
            <a:off x="0" y="2123871"/>
            <a:ext cx="9845817" cy="6770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7" b="78625"/>
          <a:stretch/>
        </p:blipFill>
        <p:spPr>
          <a:xfrm>
            <a:off x="0" y="2882602"/>
            <a:ext cx="9416109" cy="153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7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" b="1419"/>
          <a:stretch/>
        </p:blipFill>
        <p:spPr>
          <a:xfrm>
            <a:off x="114935" y="542495"/>
            <a:ext cx="6485322" cy="5785338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12177" y="6414368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可否以</a:t>
            </a:r>
            <a:r>
              <a:rPr lang="en-US" altLang="zh-CN" dirty="0" smtClean="0"/>
              <a:t>A</a:t>
            </a:r>
            <a:r>
              <a:rPr lang="zh-CN" altLang="en-US" dirty="0" smtClean="0"/>
              <a:t>点为参考点考虑小振动？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580689" y="830524"/>
            <a:ext cx="5030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补充题：一根长棒，长度</a:t>
            </a:r>
            <a:r>
              <a:rPr lang="en-US" altLang="zh-CN" dirty="0" smtClean="0"/>
              <a:t>l</a:t>
            </a:r>
            <a:r>
              <a:rPr lang="zh-CN" altLang="en-US" dirty="0" smtClean="0"/>
              <a:t>，质量</a:t>
            </a:r>
            <a:r>
              <a:rPr lang="en-US" altLang="zh-CN" dirty="0" smtClean="0"/>
              <a:t>m</a:t>
            </a:r>
            <a:r>
              <a:rPr lang="zh-CN" altLang="en-US" dirty="0" smtClean="0"/>
              <a:t>一端固定在点</a:t>
            </a:r>
            <a:r>
              <a:rPr lang="en-US" altLang="zh-CN" dirty="0" smtClean="0"/>
              <a:t>O</a:t>
            </a:r>
            <a:r>
              <a:rPr lang="zh-CN" altLang="en-US" dirty="0" smtClean="0"/>
              <a:t>，可以绕</a:t>
            </a:r>
            <a:r>
              <a:rPr lang="en-US" altLang="zh-CN" dirty="0" smtClean="0"/>
              <a:t>O</a:t>
            </a:r>
            <a:r>
              <a:rPr lang="zh-CN" altLang="en-US" dirty="0" smtClean="0"/>
              <a:t>自由旋转</a:t>
            </a:r>
            <a:r>
              <a:rPr lang="zh-CN" altLang="en-US" dirty="0"/>
              <a:t>。</a:t>
            </a:r>
            <a:r>
              <a:rPr lang="zh-CN" altLang="en-US" dirty="0" smtClean="0"/>
              <a:t>问在其平衡位置附近小振动的周期？如果在棒竖直静止时给一个小速度</a:t>
            </a:r>
            <a:r>
              <a:rPr lang="en-US" altLang="zh-CN" dirty="0" smtClean="0"/>
              <a:t>v</a:t>
            </a:r>
            <a:r>
              <a:rPr lang="zh-CN" altLang="en-US" dirty="0" smtClean="0"/>
              <a:t>，它在这之后的振动过程中，能够转过最大角度是多少？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4021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6362" y="-89152"/>
            <a:ext cx="11029616" cy="1188720"/>
          </a:xfrm>
        </p:spPr>
        <p:txBody>
          <a:bodyPr/>
          <a:lstStyle/>
          <a:p>
            <a:r>
              <a:rPr lang="zh-CN" altLang="en-US" dirty="0"/>
              <a:t>振动和</a:t>
            </a:r>
            <a:r>
              <a:rPr lang="zh-CN" altLang="en-US" dirty="0" smtClean="0"/>
              <a:t>波：知识点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29499" y="1533155"/>
                <a:ext cx="11962501" cy="5184167"/>
              </a:xfrm>
            </p:spPr>
            <p:txBody>
              <a:bodyPr>
                <a:normAutofit fontScale="85000" lnSpcReduction="10000"/>
              </a:bodyPr>
              <a:lstStyle/>
              <a:p>
                <a:pPr lvl="1"/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能量关系：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k</m:t>
                            </m:r>
                          </m:sub>
                        </m:sSub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𝑝</m:t>
                            </m:r>
                          </m:sub>
                        </m:sSub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𝐸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2000" b="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1"/>
                <a:r>
                  <a:rPr lang="zh-CN" altLang="en-US" sz="20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振动</a:t>
                </a:r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的合成：</a:t>
                </a:r>
                <a:endParaRPr lang="en-US" altLang="zh-CN" sz="20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2"/>
                <a:r>
                  <a:rPr lang="zh-CN" altLang="en-US" sz="19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求同向同频不同相位的振动叠加：矢量三角形合成</a:t>
                </a:r>
                <a:r>
                  <a:rPr lang="en-US" altLang="zh-CN" sz="19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(</a:t>
                </a:r>
                <a:r>
                  <a:rPr lang="zh-CN" altLang="en-US" sz="19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习题</a:t>
                </a:r>
                <a:r>
                  <a:rPr lang="en-US" altLang="zh-CN" sz="19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9.19)</a:t>
                </a:r>
              </a:p>
              <a:p>
                <a:pPr lvl="2"/>
                <a:r>
                  <a:rPr lang="zh-CN" altLang="en-US" sz="19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求同向不同频相位的振动叠加：三角函数和差化积公式（拍频</a:t>
                </a:r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）</a:t>
                </a:r>
                <a:endParaRPr lang="en-US" altLang="zh-CN" sz="19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3"/>
                <a:endParaRPr lang="en-US" altLang="zh-CN" sz="17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3"/>
                <a:endParaRPr lang="en-US" altLang="zh-CN" sz="170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3"/>
                <a:endParaRPr lang="en-US" altLang="zh-CN" sz="17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3"/>
                <a:endParaRPr lang="en-US" altLang="zh-CN" sz="17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3"/>
                <a:endParaRPr lang="en-US" altLang="zh-CN" sz="170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3"/>
                <a:endParaRPr lang="en-US" altLang="zh-CN" sz="17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3"/>
                <a:endParaRPr lang="en-US" altLang="zh-CN" sz="170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3"/>
                <a:r>
                  <a:rPr lang="zh-CN" altLang="en-US" sz="17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理解拍频的产生</a:t>
                </a:r>
                <a:r>
                  <a:rPr lang="en-US" altLang="zh-CN" sz="17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:</a:t>
                </a:r>
                <a:r>
                  <a:rPr lang="en-US" altLang="zh-CN" sz="17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7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7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7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7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7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7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7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/2</m:t>
                    </m:r>
                    <m:r>
                      <a:rPr lang="zh-CN" altLang="en-US" sz="17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𝜋</m:t>
                    </m:r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</m:t>
                    </m:r>
                    <m:r>
                      <a:rPr lang="en-US" altLang="zh-CN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zh-CN" sz="1700" i="1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/2</m:t>
                    </m:r>
                    <m:r>
                      <a:rPr lang="zh-CN" altLang="en-US" sz="1700" i="1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𝜋</m:t>
                    </m:r>
                  </m:oMath>
                </a14:m>
                <a:r>
                  <a:rPr lang="zh-CN" altLang="en-US" sz="17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，及拍频对振幅的调制作用：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7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=2</m:t>
                    </m:r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𝐴𝑐𝑜𝑠</m:t>
                    </m:r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[</m:t>
                    </m:r>
                    <m:f>
                      <m:fPr>
                        <m:ctrlPr>
                          <a:rPr lang="en-US" altLang="zh-CN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altLang="zh-CN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)/2</m:t>
                    </m:r>
                    <m:r>
                      <a:rPr lang="en-US" altLang="zh-CN" sz="17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]</m:t>
                    </m:r>
                  </m:oMath>
                </a14:m>
                <a:endParaRPr lang="en-US" altLang="zh-CN" sz="17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2"/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垂直同频的合成：</a:t>
                </a:r>
                <a:endParaRPr lang="en-US" altLang="zh-CN" sz="19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3"/>
                <a:r>
                  <a:rPr lang="zh-CN" altLang="en-US" sz="17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合成后运动轨迹为一椭圆、圆或者直线。</a:t>
                </a:r>
                <a:endParaRPr lang="en-US" altLang="zh-CN" sz="17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3"/>
                <a:r>
                  <a:rPr lang="zh-CN" altLang="en-US" sz="17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合成后的轨迹形状、运动的转动方向与相位差有关。要会判断。</a:t>
                </a:r>
                <a:endParaRPr lang="zh-CN" altLang="en-US" sz="170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2"/>
                <a:endParaRPr lang="en-US" altLang="zh-CN" sz="1900" b="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2"/>
                <a:endParaRPr lang="en-US" altLang="zh-CN" sz="1900" b="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1"/>
                <a:endParaRPr lang="en-US" altLang="zh-CN" sz="200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499" y="1533155"/>
                <a:ext cx="11962501" cy="5184167"/>
              </a:xfrm>
              <a:blipFill>
                <a:blip r:embed="rId2"/>
                <a:stretch>
                  <a:fillRect t="-8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23" y="2856707"/>
            <a:ext cx="5609493" cy="170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98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" b="88271"/>
          <a:stretch/>
        </p:blipFill>
        <p:spPr>
          <a:xfrm>
            <a:off x="87923" y="904649"/>
            <a:ext cx="10679394" cy="121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12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6361" y="-133111"/>
            <a:ext cx="11029616" cy="1188720"/>
          </a:xfrm>
        </p:spPr>
        <p:txBody>
          <a:bodyPr/>
          <a:lstStyle/>
          <a:p>
            <a:r>
              <a:rPr lang="zh-CN" altLang="en-US" dirty="0"/>
              <a:t>振动和</a:t>
            </a:r>
            <a:r>
              <a:rPr lang="zh-CN" altLang="en-US" dirty="0" smtClean="0"/>
              <a:t>波：知识点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329" y="-352387"/>
            <a:ext cx="11666493" cy="4457170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2.1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zh-CN" altLang="en-US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阻尼振动：</a:t>
            </a:r>
            <a:endParaRPr lang="en-US" altLang="zh-CN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r>
              <a:rPr lang="zh-CN" altLang="en-US" sz="21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基本方程：</a:t>
            </a:r>
            <a:endParaRPr lang="en-US" altLang="zh-CN" sz="21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sz="24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18576"/>
            <a:ext cx="6726115" cy="2954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47217" y="4594840"/>
                <a:ext cx="6585329" cy="1759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特征方程：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𝛽𝜆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二次方程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判别式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 smtClean="0"/>
                  <a:t>)</a:t>
                </a:r>
                <a:endParaRPr lang="en-US" altLang="zh-CN" dirty="0"/>
              </a:p>
              <a:p>
                <a:r>
                  <a:rPr lang="zh-CN" altLang="en-US" dirty="0" smtClean="0"/>
                  <a:t>因此根据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的大小关系对阻尼运动做分类：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欠阻尼：存在振荡过程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临界阻尼和过阻尼：不存在振荡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17" y="4594840"/>
                <a:ext cx="6585329" cy="1759777"/>
              </a:xfrm>
              <a:prstGeom prst="rect">
                <a:avLst/>
              </a:prstGeom>
              <a:blipFill>
                <a:blip r:embed="rId3"/>
                <a:stretch>
                  <a:fillRect l="-833" t="-1736" b="-4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48" y="5353960"/>
            <a:ext cx="3304914" cy="5508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18" y="5452384"/>
            <a:ext cx="2752603" cy="4523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48" y="5904779"/>
            <a:ext cx="3964067" cy="5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53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8" r="944" b="18567"/>
          <a:stretch/>
        </p:blipFill>
        <p:spPr>
          <a:xfrm>
            <a:off x="1966867" y="1027333"/>
            <a:ext cx="8258265" cy="3130062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5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6361" y="-133111"/>
            <a:ext cx="11029616" cy="1188720"/>
          </a:xfrm>
        </p:spPr>
        <p:txBody>
          <a:bodyPr/>
          <a:lstStyle/>
          <a:p>
            <a:r>
              <a:rPr lang="zh-CN" altLang="en-US" dirty="0"/>
              <a:t>振动和</a:t>
            </a:r>
            <a:r>
              <a:rPr lang="zh-CN" altLang="en-US" dirty="0" smtClean="0"/>
              <a:t>波：知识点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329" y="-352387"/>
            <a:ext cx="11666493" cy="4457170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2.1</a:t>
            </a:r>
            <a:r>
              <a:rPr lang="zh-CN" altLang="en-US" sz="24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</a:t>
            </a:r>
            <a:r>
              <a:rPr lang="zh-CN" altLang="en-US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受迫振动：</a:t>
            </a:r>
            <a:endParaRPr lang="en-US" altLang="zh-CN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r>
              <a:rPr lang="zh-CN" altLang="en-US" sz="21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基本方程：</a:t>
            </a:r>
            <a:endParaRPr lang="en-US" altLang="zh-CN" sz="21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endParaRPr lang="en-US" altLang="zh-CN" sz="24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38424" y="5321292"/>
                <a:ext cx="78678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其中，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和</a:t>
                </a:r>
                <a:r>
                  <a:rPr lang="el-GR" altLang="zh-CN" dirty="0" smtClean="0"/>
                  <a:t>φ</a:t>
                </a:r>
                <a:r>
                  <a:rPr lang="zh-CN" altLang="en-US" dirty="0" smtClean="0"/>
                  <a:t>都是假设特解（定态解）的形式后，代入原微分方程中得到的。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 smtClean="0"/>
                  <a:t>弹簧的固有频率。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24" y="5321292"/>
                <a:ext cx="7867859" cy="646331"/>
              </a:xfrm>
              <a:prstGeom prst="rect">
                <a:avLst/>
              </a:prstGeom>
              <a:blipFill>
                <a:blip r:embed="rId2"/>
                <a:stretch>
                  <a:fillRect l="-698" t="-6604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1" y="3371493"/>
            <a:ext cx="6197916" cy="1714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1" y="1639427"/>
            <a:ext cx="6573431" cy="173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98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8100" y="0"/>
            <a:ext cx="11029616" cy="1188720"/>
          </a:xfrm>
        </p:spPr>
        <p:txBody>
          <a:bodyPr/>
          <a:lstStyle/>
          <a:p>
            <a:r>
              <a:rPr lang="zh-CN" altLang="en-US" dirty="0" smtClean="0"/>
              <a:t>共振条件：区分固有频率和共振频率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08" y="1188720"/>
            <a:ext cx="7015427" cy="48061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84"/>
          <a:stretch/>
        </p:blipFill>
        <p:spPr>
          <a:xfrm>
            <a:off x="7034451" y="3735472"/>
            <a:ext cx="2978408" cy="2333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75508" y="6068805"/>
                <a:ext cx="11043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从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的表达式和右图表明，如果没有阻尼，当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固有频率的时候，受迫振动的定态振幅可以达到无穷大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08" y="6068805"/>
                <a:ext cx="11043536" cy="369332"/>
              </a:xfrm>
              <a:prstGeom prst="rect">
                <a:avLst/>
              </a:prstGeom>
              <a:blipFill>
                <a:blip r:embed="rId4"/>
                <a:stretch>
                  <a:fillRect l="-497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002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584" y="1890876"/>
            <a:ext cx="11029615" cy="363448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pic>
        <p:nvPicPr>
          <p:cNvPr id="5" name="内容占位符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" t="3584" r="5324" b="33602"/>
          <a:stretch/>
        </p:blipFill>
        <p:spPr>
          <a:xfrm>
            <a:off x="581191" y="702156"/>
            <a:ext cx="7767695" cy="42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4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1" y="60435"/>
            <a:ext cx="11029616" cy="1188720"/>
          </a:xfrm>
        </p:spPr>
        <p:txBody>
          <a:bodyPr/>
          <a:lstStyle/>
          <a:p>
            <a:r>
              <a:rPr lang="zh-CN" altLang="en-US" dirty="0"/>
              <a:t>万有引力和天体运动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1191" y="956924"/>
            <a:ext cx="11666493" cy="4457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</a:t>
            </a:r>
            <a:r>
              <a:rPr lang="zh-CN" altLang="en-US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、开普勒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三定律：</a:t>
            </a: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		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第三定律：周期定律。</a:t>
            </a: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r>
              <a:rPr lang="en-US" altLang="zh-CN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	</a:t>
            </a: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9" t="54570" r="32647" b="39520"/>
          <a:stretch/>
        </p:blipFill>
        <p:spPr>
          <a:xfrm>
            <a:off x="4138142" y="1384813"/>
            <a:ext cx="1695345" cy="9346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16082" r="31263" b="57285"/>
          <a:stretch/>
        </p:blipFill>
        <p:spPr>
          <a:xfrm>
            <a:off x="185234" y="2455086"/>
            <a:ext cx="6994690" cy="32114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54617" r="31263" b="14502"/>
          <a:stretch/>
        </p:blipFill>
        <p:spPr>
          <a:xfrm>
            <a:off x="6913931" y="2685475"/>
            <a:ext cx="5599747" cy="2981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833487" y="1591888"/>
                <a:ext cx="865558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487" y="1591888"/>
                <a:ext cx="865558" cy="520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194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6361" y="-133111"/>
            <a:ext cx="11029616" cy="1188720"/>
          </a:xfrm>
        </p:spPr>
        <p:txBody>
          <a:bodyPr/>
          <a:lstStyle/>
          <a:p>
            <a:r>
              <a:rPr lang="zh-CN" altLang="en-US" dirty="0"/>
              <a:t>振动和波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97922" y="932516"/>
                <a:ext cx="11666493" cy="445717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sz="24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3</a:t>
                </a:r>
                <a:r>
                  <a:rPr lang="zh-CN" altLang="en-US" sz="24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、波动基本信息</a:t>
                </a:r>
                <a:endParaRPr lang="en-US" altLang="zh-CN" sz="24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1"/>
                <a:r>
                  <a:rPr lang="zh-CN" altLang="en-US" sz="2000" dirty="0">
                    <a:ea typeface="方正粗黑宋简体" panose="02000000000000000000" pitchFamily="2" charset="-122"/>
                  </a:rPr>
                  <a:t>波动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表达式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CN" sz="200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y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𝐴𝑐𝑜𝑠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𝑤𝑡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k</m:t>
                        </m:r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x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b="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1"/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波矢</a:t>
                </a:r>
                <a:r>
                  <a:rPr lang="en-US" altLang="zh-CN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k</a:t>
                </a:r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、角频率</a:t>
                </a:r>
                <a:r>
                  <a:rPr lang="en-US" altLang="zh-CN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w</a:t>
                </a:r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、频率</a:t>
                </a:r>
                <a:r>
                  <a:rPr lang="en-US" altLang="zh-CN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v</a:t>
                </a:r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、波长</a:t>
                </a:r>
                <a:r>
                  <a:rPr lang="en-US" altLang="zh-CN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λ</a:t>
                </a:r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的物理意义和互换关系</a:t>
                </a:r>
                <a:endParaRPr lang="en-US" altLang="zh-CN" sz="2000" b="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1"/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表示了相位信息在时空中的传递，相速度：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v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𝑝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𝑤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𝑘</m:t>
                        </m:r>
                      </m:den>
                    </m:f>
                  </m:oMath>
                </a14:m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，对比群速度：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v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𝑔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9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1"/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惠更斯原理（</a:t>
                </a:r>
                <a:r>
                  <a:rPr lang="zh-CN" altLang="en-US" sz="19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习题</a:t>
                </a:r>
                <a:r>
                  <a:rPr lang="en-US" altLang="zh-CN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9.32</a:t>
                </a:r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）：</a:t>
                </a:r>
                <a:endParaRPr lang="en-US" altLang="zh-CN" sz="19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1"/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波的叠加公式及其应用：</a:t>
                </a:r>
                <a:endParaRPr lang="en-US" altLang="zh-CN" sz="19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2"/>
                <a:r>
                  <a:rPr lang="zh-CN" altLang="en-US" sz="18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干涉：</a:t>
                </a:r>
                <a:endParaRPr lang="en-US" altLang="zh-CN" sz="18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2"/>
                <a:r>
                  <a:rPr lang="zh-CN" altLang="en-US" sz="18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驻波</a:t>
                </a:r>
                <a:r>
                  <a:rPr lang="zh-CN" altLang="en-US" sz="18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,</m:t>
                    </m:r>
                  </m:oMath>
                </a14:m>
                <a:r>
                  <a:rPr lang="en-US" altLang="zh-CN" sz="1800" dirty="0">
                    <a:ea typeface="方正粗黑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。</a:t>
                </a:r>
                <a:endParaRPr lang="en-US" altLang="zh-CN" sz="18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1008000" lvl="3" indent="0">
                  <a:buNone/>
                </a:pPr>
                <a:r>
                  <a:rPr lang="en-US" altLang="zh-CN" sz="16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	</a:t>
                </a:r>
                <a:r>
                  <a:rPr lang="zh-CN" altLang="en-US" sz="16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半波损：自由端反射无半波损，固定端反射有半波损</a:t>
                </a:r>
                <a:endParaRPr lang="en-US" altLang="zh-CN" sz="16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2"/>
                <a:r>
                  <a:rPr lang="zh-CN" altLang="en-US" sz="18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拍频对振幅的调制：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=2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𝐴𝑐𝑜𝑠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[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𝑤𝑡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kx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,</a:t>
                </a:r>
                <a:r>
                  <a:rPr lang="zh-CN" altLang="en-US" sz="18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由此可以推出群速度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v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𝑔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8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。</a:t>
                </a:r>
                <a:endParaRPr lang="en-US" altLang="zh-CN" sz="180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1"/>
                <a:r>
                  <a:rPr lang="zh-CN" altLang="en-US" sz="19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多普勒效应：</a:t>
                </a:r>
                <a:r>
                  <a:rPr lang="en-US" altLang="zh-CN" sz="19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	</a:t>
                </a:r>
                <a:endParaRPr lang="en-US" altLang="zh-CN" sz="19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630000" lvl="2" indent="0">
                  <a:buNone/>
                </a:pPr>
                <a:r>
                  <a:rPr lang="zh-CN" altLang="en-US" sz="18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当波源以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v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𝑠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靠近观察者，同时观察者以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𝑜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靠近</m:t>
                    </m:r>
                  </m:oMath>
                </a14:m>
                <a:r>
                  <a:rPr lang="zh-CN" altLang="en-US" sz="18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波源，观察者感受到的频率：</a:t>
                </a:r>
                <a:endParaRPr lang="en-US" altLang="zh-CN" sz="18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922" y="932516"/>
                <a:ext cx="11666493" cy="4457170"/>
              </a:xfrm>
              <a:blipFill>
                <a:blip r:embed="rId2"/>
                <a:stretch>
                  <a:fillRect l="-418" t="-1368" b="-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7"/>
          <a:stretch/>
        </p:blipFill>
        <p:spPr>
          <a:xfrm>
            <a:off x="3830051" y="3042139"/>
            <a:ext cx="6437169" cy="8860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49" y="5450902"/>
            <a:ext cx="3109939" cy="85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51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0854" y="-14566"/>
            <a:ext cx="11029616" cy="1188720"/>
          </a:xfrm>
        </p:spPr>
        <p:txBody>
          <a:bodyPr/>
          <a:lstStyle/>
          <a:p>
            <a:r>
              <a:rPr lang="zh-CN" altLang="en-US" dirty="0" smtClean="0"/>
              <a:t>惠更斯原理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4" r="2972" b="67721"/>
          <a:stretch/>
        </p:blipFill>
        <p:spPr>
          <a:xfrm>
            <a:off x="499306" y="1220904"/>
            <a:ext cx="7819228" cy="94956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pic>
        <p:nvPicPr>
          <p:cNvPr id="8" name="内容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9" t="28414" r="4423" b="17023"/>
          <a:stretch/>
        </p:blipFill>
        <p:spPr>
          <a:xfrm>
            <a:off x="4330690" y="2044274"/>
            <a:ext cx="2369949" cy="20720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28857" r="35463" b="5326"/>
          <a:stretch/>
        </p:blipFill>
        <p:spPr>
          <a:xfrm>
            <a:off x="2471538" y="4109455"/>
            <a:ext cx="5354516" cy="263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63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0854" y="-14566"/>
            <a:ext cx="11029616" cy="1188720"/>
          </a:xfrm>
        </p:spPr>
        <p:txBody>
          <a:bodyPr/>
          <a:lstStyle/>
          <a:p>
            <a:r>
              <a:rPr lang="zh-CN" altLang="en-US" dirty="0" smtClean="0"/>
              <a:t>驻波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" t="28002" r="3288" b="25415"/>
          <a:stretch/>
        </p:blipFill>
        <p:spPr>
          <a:xfrm>
            <a:off x="414741" y="2525083"/>
            <a:ext cx="8008892" cy="9724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61"/>
          <a:stretch/>
        </p:blipFill>
        <p:spPr>
          <a:xfrm>
            <a:off x="168011" y="3685926"/>
            <a:ext cx="7534051" cy="304018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99393" y="2641956"/>
            <a:ext cx="392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注意驻波的一个波节只等于半个波长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57" y="634912"/>
            <a:ext cx="6590990" cy="139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41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161" y="0"/>
            <a:ext cx="11029616" cy="1188720"/>
          </a:xfrm>
        </p:spPr>
        <p:txBody>
          <a:bodyPr/>
          <a:lstStyle/>
          <a:p>
            <a:r>
              <a:rPr lang="zh-CN" altLang="en-US" dirty="0" smtClean="0"/>
              <a:t>群速度和相速度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78" b="53084"/>
          <a:stretch/>
        </p:blipFill>
        <p:spPr>
          <a:xfrm>
            <a:off x="159161" y="1188720"/>
            <a:ext cx="7855950" cy="4484355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 t="70171" r="12541" b="9053"/>
          <a:stretch/>
        </p:blipFill>
        <p:spPr>
          <a:xfrm>
            <a:off x="620128" y="5036168"/>
            <a:ext cx="7310534" cy="18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3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多普勒效应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9" b="74539"/>
          <a:stretch/>
        </p:blipFill>
        <p:spPr>
          <a:xfrm>
            <a:off x="98032" y="2191467"/>
            <a:ext cx="11372780" cy="1729901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7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1" y="60435"/>
            <a:ext cx="11029616" cy="1188720"/>
          </a:xfrm>
        </p:spPr>
        <p:txBody>
          <a:bodyPr/>
          <a:lstStyle/>
          <a:p>
            <a:r>
              <a:rPr lang="zh-CN" altLang="en-US" dirty="0"/>
              <a:t>万有引力和天体运动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581191" y="1249155"/>
                <a:ext cx="11666493" cy="44571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marL="3060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2</a:t>
                </a:r>
                <a:r>
                  <a:rPr lang="zh-CN" altLang="en-US" sz="24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、有心力下的运动问题：</a:t>
                </a:r>
                <a:endParaRPr lang="en-US" altLang="zh-CN" sz="24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1"/>
                <a:r>
                  <a:rPr lang="zh-CN" altLang="en-US" sz="21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质点运动在一个</a:t>
                </a:r>
                <a:r>
                  <a:rPr lang="zh-CN" altLang="en-US" sz="21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平面上</a:t>
                </a:r>
                <a:endParaRPr lang="en-US" altLang="zh-CN" sz="21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1"/>
                <a:r>
                  <a:rPr lang="zh-CN" altLang="en-US" sz="21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机械能</a:t>
                </a:r>
                <a:r>
                  <a:rPr lang="zh-CN" altLang="en-US" sz="21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守恒</a:t>
                </a:r>
                <a:r>
                  <a:rPr lang="en-US" altLang="zh-CN" sz="21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——</a:t>
                </a:r>
                <a:r>
                  <a:rPr lang="zh-CN" altLang="en-US" sz="21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有心力是保守力，势能的求法：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 i="1" dirty="0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V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</m:t>
                    </m:r>
                    <m:nary>
                      <m:naryPr>
                        <m:ctrlPr>
                          <a:rPr lang="en-US" altLang="zh-CN" sz="2100" i="1" dirty="0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100" b="0" i="1" dirty="0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𝑅</m:t>
                        </m:r>
                      </m:sub>
                      <m:sup>
                        <m:r>
                          <m:rPr>
                            <m:brk m:alnAt="23"/>
                          </m:rPr>
                          <a:rPr lang="en-US" altLang="zh-CN" sz="2100" i="1" dirty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+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CN" sz="2100" b="0" i="1" dirty="0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sz="2100" b="0" i="1" dirty="0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100" b="0" i="1" dirty="0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sz="2100" b="0" i="1" dirty="0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𝑑𝑟</m:t>
                        </m:r>
                      </m:e>
                    </m:nary>
                    <m:r>
                      <a:rPr lang="zh-CN" altLang="en-US" sz="2100" i="1" dirty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，</m:t>
                    </m:r>
                  </m:oMath>
                </a14:m>
                <a:r>
                  <a:rPr lang="en-US" altLang="zh-CN" sz="2100" dirty="0">
                    <a:ea typeface="方正粗黑宋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 b="0" i="0" dirty="0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V</m:t>
                    </m:r>
                    <m:d>
                      <m:dPr>
                        <m:ctrlPr>
                          <a:rPr lang="en-US" altLang="zh-CN" sz="2100" b="0" i="1" dirty="0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dPr>
                      <m:e>
                        <m:r>
                          <m:rPr>
                            <m:brk m:alnAt="23"/>
                          </m:rPr>
                          <a:rPr lang="en-US" altLang="zh-CN" sz="2100" i="1" dirty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+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altLang="zh-CN" sz="2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1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1"/>
                <a:r>
                  <a:rPr lang="zh-CN" altLang="en-US" sz="21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角动量守恒</a:t>
                </a:r>
                <a:endParaRPr lang="en-US" altLang="zh-CN" sz="21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endParaRPr lang="en-US" altLang="zh-CN" sz="170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:endParaRPr lang="en-US" altLang="zh-CN" sz="200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:endParaRPr lang="en-US" altLang="zh-CN" sz="20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:endParaRPr lang="en-US" altLang="zh-CN" sz="200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:endParaRPr lang="en-US" altLang="zh-CN" sz="20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:endParaRPr lang="en-US" altLang="zh-CN" sz="20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:r>
                  <a:rPr lang="en-US" altLang="zh-CN" sz="20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	</a:t>
                </a:r>
                <a:endParaRPr lang="en-US" altLang="zh-CN" sz="20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1" y="1249155"/>
                <a:ext cx="11666493" cy="4457170"/>
              </a:xfrm>
              <a:prstGeom prst="rect">
                <a:avLst/>
              </a:prstGeom>
              <a:blipFill>
                <a:blip r:embed="rId2"/>
                <a:stretch>
                  <a:fillRect l="-366" t="-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52" y="3719317"/>
            <a:ext cx="6506768" cy="18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1" y="60435"/>
            <a:ext cx="11029616" cy="1188720"/>
          </a:xfrm>
        </p:spPr>
        <p:txBody>
          <a:bodyPr/>
          <a:lstStyle/>
          <a:p>
            <a:r>
              <a:rPr lang="zh-CN" altLang="en-US" dirty="0"/>
              <a:t>万有引力和天体运动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581191" y="1107753"/>
                <a:ext cx="11666493" cy="44571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marL="3060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1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3</a:t>
                </a:r>
                <a:r>
                  <a:rPr lang="zh-CN" altLang="en-US" sz="24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、微元法求引力</a:t>
                </a:r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：</a:t>
                </a:r>
                <a:endParaRPr lang="en-US" altLang="zh-CN" sz="20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1"/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基本方程：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d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𝐹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方正粗黑宋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𝐺𝑚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𝑑𝑀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𝑟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方正粗黑宋简体" panose="02000000000000000000" pitchFamily="2" charset="-122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方正粗黑宋简体" panose="02000000000000000000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（球坐标、极坐标、直角坐标下三重积分的表达）</a:t>
                </a:r>
                <a:endParaRPr lang="en-US" altLang="zh-CN" sz="20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lvl="1"/>
                <a:r>
                  <a:rPr lang="zh-CN" altLang="en-US" sz="20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小</a:t>
                </a:r>
                <a:r>
                  <a:rPr lang="zh-CN" altLang="en-US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结论</a:t>
                </a:r>
                <a:r>
                  <a:rPr lang="zh-CN" altLang="en-US" sz="20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：球壳对内部质点的引力和为</a:t>
                </a:r>
                <a:r>
                  <a:rPr lang="en-US" altLang="zh-CN" sz="2000" dirty="0" smtClean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0</a:t>
                </a:r>
                <a:endParaRPr lang="en-US" altLang="zh-CN" sz="200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:endParaRPr lang="en-US" altLang="zh-CN" sz="170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:endParaRPr lang="en-US" altLang="zh-CN" sz="200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:endParaRPr lang="en-US" altLang="zh-CN" sz="20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:endParaRPr lang="en-US" altLang="zh-CN" sz="2000" dirty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:endParaRPr lang="en-US" altLang="zh-CN" sz="20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:endParaRPr lang="en-US" altLang="zh-CN" sz="20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  <a:p>
                <a:pPr marL="324000" lvl="1" indent="0">
                  <a:buFont typeface="Wingdings 2" panose="05020102010507070707" pitchFamily="18" charset="2"/>
                  <a:buNone/>
                </a:pPr>
                <a:r>
                  <a:rPr lang="en-US" altLang="zh-CN" sz="2000" dirty="0">
                    <a:latin typeface="方正粗黑宋简体" panose="02000000000000000000" pitchFamily="2" charset="-122"/>
                    <a:ea typeface="方正粗黑宋简体" panose="02000000000000000000" pitchFamily="2" charset="-122"/>
                  </a:rPr>
                  <a:t>	</a:t>
                </a:r>
                <a:endParaRPr lang="en-US" altLang="zh-CN" sz="2000" dirty="0" smtClean="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1" y="1107753"/>
                <a:ext cx="11666493" cy="4457170"/>
              </a:xfrm>
              <a:prstGeom prst="rect">
                <a:avLst/>
              </a:prstGeom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708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1" y="60435"/>
            <a:ext cx="11029616" cy="1188720"/>
          </a:xfrm>
        </p:spPr>
        <p:txBody>
          <a:bodyPr/>
          <a:lstStyle/>
          <a:p>
            <a:r>
              <a:rPr lang="zh-CN" altLang="en-US" dirty="0"/>
              <a:t>万有引力和天体运动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1191" y="1107753"/>
            <a:ext cx="11666493" cy="4457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4</a:t>
            </a:r>
            <a:r>
              <a:rPr lang="zh-CN" altLang="en-US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、轨道微分方程</a:t>
            </a:r>
            <a:endParaRPr lang="en-US" altLang="zh-CN" sz="24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endParaRPr lang="en-US" altLang="zh-CN" sz="17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lvl="1"/>
            <a:r>
              <a:rPr lang="zh-CN" altLang="en-US" sz="17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作</a:t>
            </a:r>
            <a:r>
              <a:rPr lang="en-US" altLang="zh-CN" sz="17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u=1/r</a:t>
            </a:r>
            <a:r>
              <a:rPr lang="zh-CN" altLang="en-US" sz="17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的代换，解得：</a:t>
            </a:r>
            <a:endParaRPr lang="en-US" altLang="zh-CN" sz="17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r>
              <a:rPr lang="en-US" altLang="zh-CN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	</a:t>
            </a: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47" y="2842935"/>
            <a:ext cx="6058425" cy="15241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36" y="1367126"/>
            <a:ext cx="4099915" cy="9906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4774"/>
          <a:stretch/>
        </p:blipFill>
        <p:spPr>
          <a:xfrm>
            <a:off x="1115439" y="4376494"/>
            <a:ext cx="6376896" cy="1455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870622" y="3466501"/>
                <a:ext cx="2569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</a:rPr>
                  <a:t>几何意义是什么？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622" y="3466501"/>
                <a:ext cx="2569614" cy="276999"/>
              </a:xfrm>
              <a:prstGeom prst="rect">
                <a:avLst/>
              </a:prstGeom>
              <a:blipFill>
                <a:blip r:embed="rId5"/>
                <a:stretch>
                  <a:fillRect l="-3318" t="-28889" r="-5213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7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8" r="3585" b="39488"/>
          <a:stretch/>
        </p:blipFill>
        <p:spPr>
          <a:xfrm>
            <a:off x="119278" y="510787"/>
            <a:ext cx="6931971" cy="6168722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00045" y="7043563"/>
            <a:ext cx="11029616" cy="118872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0" r="1410" b="60143"/>
          <a:stretch/>
        </p:blipFill>
        <p:spPr>
          <a:xfrm>
            <a:off x="7051249" y="510787"/>
            <a:ext cx="4798244" cy="23738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38" r="4087" b="10103"/>
          <a:stretch/>
        </p:blipFill>
        <p:spPr>
          <a:xfrm>
            <a:off x="6963715" y="4813139"/>
            <a:ext cx="5011021" cy="12278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7320" r="1707" b="26873"/>
          <a:stretch/>
        </p:blipFill>
        <p:spPr>
          <a:xfrm>
            <a:off x="6840038" y="3017458"/>
            <a:ext cx="5362639" cy="186650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539965" y="3032721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（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）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663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8" r="3585" b="39488"/>
          <a:stretch/>
        </p:blipFill>
        <p:spPr>
          <a:xfrm>
            <a:off x="119278" y="510787"/>
            <a:ext cx="6931971" cy="6168722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00045" y="7062417"/>
            <a:ext cx="11029616" cy="118872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3" r="10663" b="6890"/>
          <a:stretch/>
        </p:blipFill>
        <p:spPr>
          <a:xfrm>
            <a:off x="6747591" y="782424"/>
            <a:ext cx="5166875" cy="53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21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1" y="60435"/>
            <a:ext cx="11029616" cy="1188720"/>
          </a:xfrm>
        </p:spPr>
        <p:txBody>
          <a:bodyPr/>
          <a:lstStyle/>
          <a:p>
            <a:r>
              <a:rPr lang="zh-CN" altLang="en-US" dirty="0"/>
              <a:t>万有引力和天体运动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24FFC25-0C05-49C8-B150-3CF6B89B5C55}" type="datetime1">
              <a:rPr lang="zh-CN" altLang="en-US" smtClean="0"/>
              <a:t>2022/5/15</a:t>
            </a:fld>
            <a:endParaRPr 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1191" y="1107753"/>
            <a:ext cx="11666493" cy="4457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5</a:t>
            </a:r>
            <a:r>
              <a:rPr lang="zh-CN" altLang="en-US" sz="24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、三大宇宙速度</a:t>
            </a:r>
            <a:endParaRPr lang="en-US" altLang="zh-CN" sz="24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第一宇宙速度：在行星表面做圆周运动的速度。列受力方程。</a:t>
            </a: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第二</a:t>
            </a: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宇宙速度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：逃逸出行星引力场所需要的速度，列机械能方程：</a:t>
            </a:r>
            <a:r>
              <a:rPr lang="en-US" altLang="zh-CN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E=0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（轨迹为抛物线）</a:t>
            </a: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第三</a:t>
            </a:r>
            <a:r>
              <a:rPr lang="zh-CN" altLang="en-US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宇宙速度</a:t>
            </a:r>
            <a:r>
              <a:rPr lang="zh-CN" altLang="en-US" sz="2000" dirty="0" smtClean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：理解推导过程。在地球参考系考虑，逃逸出地球势场。加上地球的牵连速度后，变换到太阳参考系考虑逃逸速度。理解为什么要变换坐标系。</a:t>
            </a:r>
            <a:endParaRPr lang="en-US" altLang="zh-CN" sz="17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r>
              <a:rPr lang="en-US" altLang="zh-CN" sz="20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	</a:t>
            </a:r>
            <a:endParaRPr lang="en-US" altLang="zh-CN" sz="2000" dirty="0" smtClean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8" b="38784"/>
          <a:stretch/>
        </p:blipFill>
        <p:spPr>
          <a:xfrm>
            <a:off x="213661" y="3336338"/>
            <a:ext cx="5882338" cy="2817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" t="60495" r="-1"/>
          <a:stretch/>
        </p:blipFill>
        <p:spPr>
          <a:xfrm>
            <a:off x="6320889" y="3336338"/>
            <a:ext cx="5715468" cy="173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5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3_TF33552983.potx" id="{E785B998-EA1E-435A-BC09-53167714146B}" vid="{39930FD0-D29E-42B6-87EA-7A1632EF1DF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{4543B306-5DCC-48C4-91B3-4A7A72223F43}tf33552983</Template>
  <TotalTime>0</TotalTime>
  <Words>1811</Words>
  <Application>Microsoft Office PowerPoint</Application>
  <PresentationFormat>宽屏</PresentationFormat>
  <Paragraphs>227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Microsoft YaHei UI</vt:lpstr>
      <vt:lpstr>等线</vt:lpstr>
      <vt:lpstr>方正粗黑宋简体</vt:lpstr>
      <vt:lpstr>华文中宋</vt:lpstr>
      <vt:lpstr>Calibri</vt:lpstr>
      <vt:lpstr>Cambria Math</vt:lpstr>
      <vt:lpstr>Corbel</vt:lpstr>
      <vt:lpstr>Franklin Gothic Book</vt:lpstr>
      <vt:lpstr>Wingdings</vt:lpstr>
      <vt:lpstr>Wingdings 2</vt:lpstr>
      <vt:lpstr>DividendVTI</vt:lpstr>
      <vt:lpstr>力学B期末复习课及振动和波动习题课</vt:lpstr>
      <vt:lpstr>万有引力和天体运动</vt:lpstr>
      <vt:lpstr>万有引力和天体运动</vt:lpstr>
      <vt:lpstr>万有引力和天体运动</vt:lpstr>
      <vt:lpstr>万有引力和天体运动</vt:lpstr>
      <vt:lpstr>万有引力和天体运动</vt:lpstr>
      <vt:lpstr>PowerPoint 演示文稿</vt:lpstr>
      <vt:lpstr>PowerPoint 演示文稿</vt:lpstr>
      <vt:lpstr>万有引力和天体运动</vt:lpstr>
      <vt:lpstr>平动和转动的对应关系</vt:lpstr>
      <vt:lpstr>刚体运动</vt:lpstr>
      <vt:lpstr>刚体运动</vt:lpstr>
      <vt:lpstr>刚体运动</vt:lpstr>
      <vt:lpstr>刚体运动</vt:lpstr>
      <vt:lpstr>4、刚体的平衡条件</vt:lpstr>
      <vt:lpstr>PowerPoint 演示文稿</vt:lpstr>
      <vt:lpstr>PowerPoint 演示文稿</vt:lpstr>
      <vt:lpstr>4、滚动中静摩擦力方向的判断</vt:lpstr>
      <vt:lpstr>进动（掌握PPT上的程度即可）</vt:lpstr>
      <vt:lpstr>振动和波：知识点</vt:lpstr>
      <vt:lpstr>PowerPoint 演示文稿</vt:lpstr>
      <vt:lpstr>PowerPoint 演示文稿</vt:lpstr>
      <vt:lpstr>振动和波：知识点</vt:lpstr>
      <vt:lpstr>PowerPoint 演示文稿</vt:lpstr>
      <vt:lpstr>振动和波：知识点</vt:lpstr>
      <vt:lpstr>PowerPoint 演示文稿</vt:lpstr>
      <vt:lpstr>振动和波：知识点</vt:lpstr>
      <vt:lpstr>共振条件：区分固有频率和共振频率</vt:lpstr>
      <vt:lpstr>PowerPoint 演示文稿</vt:lpstr>
      <vt:lpstr>振动和波</vt:lpstr>
      <vt:lpstr>惠更斯原理</vt:lpstr>
      <vt:lpstr>驻波</vt:lpstr>
      <vt:lpstr>群速度和相速度</vt:lpstr>
      <vt:lpstr>多普勒效应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2020-06-09T08:46:59Z</dcterms:created>
  <dcterms:modified xsi:type="dcterms:W3CDTF">2022-05-15T15:42:01Z</dcterms:modified>
</cp:coreProperties>
</file>